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1" r:id="rId5"/>
    <p:sldId id="272" r:id="rId6"/>
    <p:sldId id="257" r:id="rId7"/>
    <p:sldId id="258" r:id="rId8"/>
    <p:sldId id="260" r:id="rId9"/>
    <p:sldId id="264" r:id="rId10"/>
    <p:sldId id="259" r:id="rId11"/>
    <p:sldId id="263" r:id="rId12"/>
    <p:sldId id="266" r:id="rId13"/>
    <p:sldId id="270" r:id="rId14"/>
    <p:sldId id="262" r:id="rId15"/>
    <p:sldId id="265" r:id="rId16"/>
    <p:sldId id="268" r:id="rId17"/>
    <p:sldId id="269" r:id="rId18"/>
    <p:sldId id="279" r:id="rId19"/>
    <p:sldId id="277" r:id="rId20"/>
    <p:sldId id="280" r:id="rId21"/>
    <p:sldId id="278" r:id="rId22"/>
    <p:sldId id="267" r:id="rId23"/>
    <p:sldId id="273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0"/>
    <p:restoredTop sz="94679"/>
  </p:normalViewPr>
  <p:slideViewPr>
    <p:cSldViewPr snapToGrid="0" snapToObjects="1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D803B-C498-48DC-B0CE-5C39FB99BD89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943F27F6-B5A0-4BCA-9622-1917918F3E79}">
      <dgm:prSet phldrT="[Text]" custT="1"/>
      <dgm:spPr/>
      <dgm:t>
        <a:bodyPr/>
        <a:lstStyle/>
        <a:p>
          <a:r>
            <a:rPr lang="en-US" sz="2400" b="1" dirty="0"/>
            <a:t>Public</a:t>
          </a:r>
        </a:p>
        <a:p>
          <a:r>
            <a:rPr lang="en-US" sz="1600" dirty="0"/>
            <a:t>data accessible to </a:t>
          </a:r>
          <a:r>
            <a:rPr lang="en-US" sz="1600" b="1" dirty="0"/>
            <a:t>all portal groups </a:t>
          </a:r>
          <a:r>
            <a:rPr lang="en-US" sz="1600" dirty="0"/>
            <a:t>and the </a:t>
          </a:r>
          <a:r>
            <a:rPr lang="en-US" sz="1600" b="1" dirty="0"/>
            <a:t>public</a:t>
          </a:r>
          <a:r>
            <a:rPr lang="en-US" sz="1600" dirty="0"/>
            <a:t> </a:t>
          </a:r>
        </a:p>
      </dgm:t>
    </dgm:pt>
    <dgm:pt modelId="{9A89CE0C-7DF9-4665-A5BF-B36F12C0D757}" type="parTrans" cxnId="{A501972E-5F08-41F6-9ABD-B807453EFF08}">
      <dgm:prSet/>
      <dgm:spPr/>
      <dgm:t>
        <a:bodyPr/>
        <a:lstStyle/>
        <a:p>
          <a:endParaRPr lang="en-US"/>
        </a:p>
      </dgm:t>
    </dgm:pt>
    <dgm:pt modelId="{1DCB9290-9E95-4064-9884-6D646A5BE34C}" type="sibTrans" cxnId="{A501972E-5F08-41F6-9ABD-B807453EFF08}">
      <dgm:prSet/>
      <dgm:spPr/>
      <dgm:t>
        <a:bodyPr/>
        <a:lstStyle/>
        <a:p>
          <a:endParaRPr lang="en-US"/>
        </a:p>
      </dgm:t>
    </dgm:pt>
    <dgm:pt modelId="{E7C2DE77-5E21-4E94-9A08-4F223BF3A6DA}">
      <dgm:prSet phldrT="[Text]" custT="1"/>
      <dgm:spPr/>
      <dgm:t>
        <a:bodyPr/>
        <a:lstStyle/>
        <a:p>
          <a:r>
            <a:rPr lang="en-US" sz="2400" b="1" dirty="0"/>
            <a:t>Shared</a:t>
          </a:r>
        </a:p>
        <a:p>
          <a:r>
            <a:rPr lang="en-US" sz="1600" dirty="0"/>
            <a:t>data shared between </a:t>
          </a:r>
          <a:r>
            <a:rPr lang="en-US" sz="1600" b="1" dirty="0"/>
            <a:t>ministry portal groups</a:t>
          </a:r>
          <a:r>
            <a:rPr lang="en-US" sz="1600" dirty="0"/>
            <a:t>, but not with the public</a:t>
          </a:r>
        </a:p>
      </dgm:t>
    </dgm:pt>
    <dgm:pt modelId="{0A2E78DA-B56E-4F47-A598-48EBA11B7D62}" type="parTrans" cxnId="{FB33F63E-08DF-44AE-B731-F8AA26F5D8A5}">
      <dgm:prSet/>
      <dgm:spPr/>
      <dgm:t>
        <a:bodyPr/>
        <a:lstStyle/>
        <a:p>
          <a:endParaRPr lang="en-US"/>
        </a:p>
      </dgm:t>
    </dgm:pt>
    <dgm:pt modelId="{5B1DC0F5-F2A5-40A2-A543-1283F6A6FC6F}" type="sibTrans" cxnId="{FB33F63E-08DF-44AE-B731-F8AA26F5D8A5}">
      <dgm:prSet/>
      <dgm:spPr/>
      <dgm:t>
        <a:bodyPr/>
        <a:lstStyle/>
        <a:p>
          <a:endParaRPr lang="en-US"/>
        </a:p>
      </dgm:t>
    </dgm:pt>
    <dgm:pt modelId="{1F8C9E42-D838-406F-8E7A-E24CA34F09F3}">
      <dgm:prSet phldrT="[Text]" custT="1"/>
      <dgm:spPr/>
      <dgm:t>
        <a:bodyPr/>
        <a:lstStyle/>
        <a:p>
          <a:r>
            <a:rPr lang="en-US" sz="2400" b="1" dirty="0"/>
            <a:t>Private</a:t>
          </a:r>
        </a:p>
        <a:p>
          <a:r>
            <a:rPr lang="en-US" sz="1600" dirty="0"/>
            <a:t>data for </a:t>
          </a:r>
          <a:r>
            <a:rPr lang="en-US" sz="1600" b="1" dirty="0"/>
            <a:t>internal use</a:t>
          </a:r>
          <a:r>
            <a:rPr lang="en-US" sz="1600" dirty="0"/>
            <a:t>, only accessible within a </a:t>
          </a:r>
          <a:r>
            <a:rPr lang="en-US" sz="1600" b="1" dirty="0"/>
            <a:t>single portal group</a:t>
          </a:r>
        </a:p>
      </dgm:t>
    </dgm:pt>
    <dgm:pt modelId="{E5701C0C-E9C1-4D15-8878-8772827AE5DE}" type="parTrans" cxnId="{92F7F12B-B9D8-48A4-A80F-7FECF6BBA7CD}">
      <dgm:prSet/>
      <dgm:spPr/>
      <dgm:t>
        <a:bodyPr/>
        <a:lstStyle/>
        <a:p>
          <a:endParaRPr lang="en-US"/>
        </a:p>
      </dgm:t>
    </dgm:pt>
    <dgm:pt modelId="{BBE43515-6CB3-423F-8030-89E5F5F587F7}" type="sibTrans" cxnId="{92F7F12B-B9D8-48A4-A80F-7FECF6BBA7CD}">
      <dgm:prSet/>
      <dgm:spPr/>
      <dgm:t>
        <a:bodyPr/>
        <a:lstStyle/>
        <a:p>
          <a:endParaRPr lang="en-US"/>
        </a:p>
      </dgm:t>
    </dgm:pt>
    <dgm:pt modelId="{6161275C-16C9-484F-A339-198CB06F79A2}" type="pres">
      <dgm:prSet presAssocID="{5CED803B-C498-48DC-B0CE-5C39FB99BD89}" presName="Name0" presStyleCnt="0">
        <dgm:presLayoutVars>
          <dgm:dir/>
          <dgm:resizeHandles val="exact"/>
        </dgm:presLayoutVars>
      </dgm:prSet>
      <dgm:spPr/>
    </dgm:pt>
    <dgm:pt modelId="{CB26E241-EA44-4F0B-9324-57D9434F0F5E}" type="pres">
      <dgm:prSet presAssocID="{5CED803B-C498-48DC-B0CE-5C39FB99BD89}" presName="bkgdShp" presStyleLbl="alignAccFollowNode1" presStyleIdx="0" presStyleCnt="1" custLinFactNeighborX="1176" custLinFactNeighborY="-15196"/>
      <dgm:spPr/>
    </dgm:pt>
    <dgm:pt modelId="{7A923D36-9ADA-43DF-952F-A81C853051F0}" type="pres">
      <dgm:prSet presAssocID="{5CED803B-C498-48DC-B0CE-5C39FB99BD89}" presName="linComp" presStyleCnt="0"/>
      <dgm:spPr/>
    </dgm:pt>
    <dgm:pt modelId="{D41E42EB-8E1B-4CC9-80E5-2C2BD8AAE29B}" type="pres">
      <dgm:prSet presAssocID="{943F27F6-B5A0-4BCA-9622-1917918F3E79}" presName="compNode" presStyleCnt="0"/>
      <dgm:spPr/>
    </dgm:pt>
    <dgm:pt modelId="{3E709BB1-9FB4-4FB1-9EDB-7E1D4AF176EE}" type="pres">
      <dgm:prSet presAssocID="{943F27F6-B5A0-4BCA-9622-1917918F3E79}" presName="node" presStyleLbl="node1" presStyleIdx="0" presStyleCnt="3">
        <dgm:presLayoutVars>
          <dgm:bulletEnabled val="1"/>
        </dgm:presLayoutVars>
      </dgm:prSet>
      <dgm:spPr/>
    </dgm:pt>
    <dgm:pt modelId="{A6725E38-2A69-4CBF-B629-F00FD69C2EF7}" type="pres">
      <dgm:prSet presAssocID="{943F27F6-B5A0-4BCA-9622-1917918F3E79}" presName="invisiNode" presStyleLbl="node1" presStyleIdx="0" presStyleCnt="3"/>
      <dgm:spPr/>
    </dgm:pt>
    <dgm:pt modelId="{EE2470D9-13F5-44C0-A851-70AE6049904A}" type="pres">
      <dgm:prSet presAssocID="{943F27F6-B5A0-4BCA-9622-1917918F3E7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51956F3-072E-4F9B-A110-4C0EDBDBDB0C}" type="pres">
      <dgm:prSet presAssocID="{1DCB9290-9E95-4064-9884-6D646A5BE34C}" presName="sibTrans" presStyleLbl="sibTrans2D1" presStyleIdx="0" presStyleCnt="0"/>
      <dgm:spPr/>
    </dgm:pt>
    <dgm:pt modelId="{0D5D110B-2943-4D12-A69F-BA7416158C9C}" type="pres">
      <dgm:prSet presAssocID="{E7C2DE77-5E21-4E94-9A08-4F223BF3A6DA}" presName="compNode" presStyleCnt="0"/>
      <dgm:spPr/>
    </dgm:pt>
    <dgm:pt modelId="{54EB0B58-B6AE-4AC8-8780-5CA6DADD7872}" type="pres">
      <dgm:prSet presAssocID="{E7C2DE77-5E21-4E94-9A08-4F223BF3A6DA}" presName="node" presStyleLbl="node1" presStyleIdx="1" presStyleCnt="3">
        <dgm:presLayoutVars>
          <dgm:bulletEnabled val="1"/>
        </dgm:presLayoutVars>
      </dgm:prSet>
      <dgm:spPr/>
    </dgm:pt>
    <dgm:pt modelId="{D3D0CEFB-E929-47E8-BA2D-C3811E320DEE}" type="pres">
      <dgm:prSet presAssocID="{E7C2DE77-5E21-4E94-9A08-4F223BF3A6DA}" presName="invisiNode" presStyleLbl="node1" presStyleIdx="1" presStyleCnt="3"/>
      <dgm:spPr/>
    </dgm:pt>
    <dgm:pt modelId="{0B35B935-AF8B-4A07-BBED-99CDF9AF0DBA}" type="pres">
      <dgm:prSet presAssocID="{E7C2DE77-5E21-4E94-9A08-4F223BF3A6DA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639A0A1-2D0B-4042-BC8B-334C9CB167E3}" type="pres">
      <dgm:prSet presAssocID="{5B1DC0F5-F2A5-40A2-A543-1283F6A6FC6F}" presName="sibTrans" presStyleLbl="sibTrans2D1" presStyleIdx="0" presStyleCnt="0"/>
      <dgm:spPr/>
    </dgm:pt>
    <dgm:pt modelId="{08C38894-65B8-43B7-8417-28FA3EF9DD43}" type="pres">
      <dgm:prSet presAssocID="{1F8C9E42-D838-406F-8E7A-E24CA34F09F3}" presName="compNode" presStyleCnt="0"/>
      <dgm:spPr/>
    </dgm:pt>
    <dgm:pt modelId="{2A56B036-DBFA-4363-8E68-6BDF6787A129}" type="pres">
      <dgm:prSet presAssocID="{1F8C9E42-D838-406F-8E7A-E24CA34F09F3}" presName="node" presStyleLbl="node1" presStyleIdx="2" presStyleCnt="3">
        <dgm:presLayoutVars>
          <dgm:bulletEnabled val="1"/>
        </dgm:presLayoutVars>
      </dgm:prSet>
      <dgm:spPr/>
    </dgm:pt>
    <dgm:pt modelId="{1B95DD1B-9007-41A6-9192-B030C078B5DA}" type="pres">
      <dgm:prSet presAssocID="{1F8C9E42-D838-406F-8E7A-E24CA34F09F3}" presName="invisiNode" presStyleLbl="node1" presStyleIdx="2" presStyleCnt="3"/>
      <dgm:spPr/>
    </dgm:pt>
    <dgm:pt modelId="{5CD0D4B8-DF3B-4525-BAF4-29E31424731B}" type="pres">
      <dgm:prSet presAssocID="{1F8C9E42-D838-406F-8E7A-E24CA34F09F3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</dgm:ptLst>
  <dgm:cxnLst>
    <dgm:cxn modelId="{BD2CE107-4E68-4242-9E23-786A6B655913}" type="presOf" srcId="{5B1DC0F5-F2A5-40A2-A543-1283F6A6FC6F}" destId="{3639A0A1-2D0B-4042-BC8B-334C9CB167E3}" srcOrd="0" destOrd="0" presId="urn:microsoft.com/office/officeart/2005/8/layout/pList2"/>
    <dgm:cxn modelId="{CA922311-BF3A-4D4D-9F3F-63A0D43852AD}" type="presOf" srcId="{1DCB9290-9E95-4064-9884-6D646A5BE34C}" destId="{A51956F3-072E-4F9B-A110-4C0EDBDBDB0C}" srcOrd="0" destOrd="0" presId="urn:microsoft.com/office/officeart/2005/8/layout/pList2"/>
    <dgm:cxn modelId="{92F7F12B-B9D8-48A4-A80F-7FECF6BBA7CD}" srcId="{5CED803B-C498-48DC-B0CE-5C39FB99BD89}" destId="{1F8C9E42-D838-406F-8E7A-E24CA34F09F3}" srcOrd="2" destOrd="0" parTransId="{E5701C0C-E9C1-4D15-8878-8772827AE5DE}" sibTransId="{BBE43515-6CB3-423F-8030-89E5F5F587F7}"/>
    <dgm:cxn modelId="{A501972E-5F08-41F6-9ABD-B807453EFF08}" srcId="{5CED803B-C498-48DC-B0CE-5C39FB99BD89}" destId="{943F27F6-B5A0-4BCA-9622-1917918F3E79}" srcOrd="0" destOrd="0" parTransId="{9A89CE0C-7DF9-4665-A5BF-B36F12C0D757}" sibTransId="{1DCB9290-9E95-4064-9884-6D646A5BE34C}"/>
    <dgm:cxn modelId="{2BDEA735-963F-4B95-A2A3-F14C24CBC862}" type="presOf" srcId="{943F27F6-B5A0-4BCA-9622-1917918F3E79}" destId="{3E709BB1-9FB4-4FB1-9EDB-7E1D4AF176EE}" srcOrd="0" destOrd="0" presId="urn:microsoft.com/office/officeart/2005/8/layout/pList2"/>
    <dgm:cxn modelId="{FB33F63E-08DF-44AE-B731-F8AA26F5D8A5}" srcId="{5CED803B-C498-48DC-B0CE-5C39FB99BD89}" destId="{E7C2DE77-5E21-4E94-9A08-4F223BF3A6DA}" srcOrd="1" destOrd="0" parTransId="{0A2E78DA-B56E-4F47-A598-48EBA11B7D62}" sibTransId="{5B1DC0F5-F2A5-40A2-A543-1283F6A6FC6F}"/>
    <dgm:cxn modelId="{873C825D-879D-4C8D-8E98-17B836DF6EC7}" type="presOf" srcId="{1F8C9E42-D838-406F-8E7A-E24CA34F09F3}" destId="{2A56B036-DBFA-4363-8E68-6BDF6787A129}" srcOrd="0" destOrd="0" presId="urn:microsoft.com/office/officeart/2005/8/layout/pList2"/>
    <dgm:cxn modelId="{D50638B8-5680-4B57-8318-A692F66617EC}" type="presOf" srcId="{5CED803B-C498-48DC-B0CE-5C39FB99BD89}" destId="{6161275C-16C9-484F-A339-198CB06F79A2}" srcOrd="0" destOrd="0" presId="urn:microsoft.com/office/officeart/2005/8/layout/pList2"/>
    <dgm:cxn modelId="{D4CAA9C3-5302-49DA-8E5F-EC594413ACC7}" type="presOf" srcId="{E7C2DE77-5E21-4E94-9A08-4F223BF3A6DA}" destId="{54EB0B58-B6AE-4AC8-8780-5CA6DADD7872}" srcOrd="0" destOrd="0" presId="urn:microsoft.com/office/officeart/2005/8/layout/pList2"/>
    <dgm:cxn modelId="{AB87FE48-9878-4851-8D16-B87A27915CF0}" type="presParOf" srcId="{6161275C-16C9-484F-A339-198CB06F79A2}" destId="{CB26E241-EA44-4F0B-9324-57D9434F0F5E}" srcOrd="0" destOrd="0" presId="urn:microsoft.com/office/officeart/2005/8/layout/pList2"/>
    <dgm:cxn modelId="{862EECFF-47FC-469E-A32B-FF0D63209FFA}" type="presParOf" srcId="{6161275C-16C9-484F-A339-198CB06F79A2}" destId="{7A923D36-9ADA-43DF-952F-A81C853051F0}" srcOrd="1" destOrd="0" presId="urn:microsoft.com/office/officeart/2005/8/layout/pList2"/>
    <dgm:cxn modelId="{18EAE47D-6C3F-4219-B245-7C258776B755}" type="presParOf" srcId="{7A923D36-9ADA-43DF-952F-A81C853051F0}" destId="{D41E42EB-8E1B-4CC9-80E5-2C2BD8AAE29B}" srcOrd="0" destOrd="0" presId="urn:microsoft.com/office/officeart/2005/8/layout/pList2"/>
    <dgm:cxn modelId="{2BDAB267-6757-4C63-89D8-1E779649C19C}" type="presParOf" srcId="{D41E42EB-8E1B-4CC9-80E5-2C2BD8AAE29B}" destId="{3E709BB1-9FB4-4FB1-9EDB-7E1D4AF176EE}" srcOrd="0" destOrd="0" presId="urn:microsoft.com/office/officeart/2005/8/layout/pList2"/>
    <dgm:cxn modelId="{837AF946-73D1-422C-84EB-48081284A60C}" type="presParOf" srcId="{D41E42EB-8E1B-4CC9-80E5-2C2BD8AAE29B}" destId="{A6725E38-2A69-4CBF-B629-F00FD69C2EF7}" srcOrd="1" destOrd="0" presId="urn:microsoft.com/office/officeart/2005/8/layout/pList2"/>
    <dgm:cxn modelId="{D0D141CC-5BF4-4B8C-8487-4D92B0F7C11F}" type="presParOf" srcId="{D41E42EB-8E1B-4CC9-80E5-2C2BD8AAE29B}" destId="{EE2470D9-13F5-44C0-A851-70AE6049904A}" srcOrd="2" destOrd="0" presId="urn:microsoft.com/office/officeart/2005/8/layout/pList2"/>
    <dgm:cxn modelId="{A575A448-EEF2-49AC-98C6-45FED92A4135}" type="presParOf" srcId="{7A923D36-9ADA-43DF-952F-A81C853051F0}" destId="{A51956F3-072E-4F9B-A110-4C0EDBDBDB0C}" srcOrd="1" destOrd="0" presId="urn:microsoft.com/office/officeart/2005/8/layout/pList2"/>
    <dgm:cxn modelId="{7E652436-9243-47AE-814E-5EE85C2831D6}" type="presParOf" srcId="{7A923D36-9ADA-43DF-952F-A81C853051F0}" destId="{0D5D110B-2943-4D12-A69F-BA7416158C9C}" srcOrd="2" destOrd="0" presId="urn:microsoft.com/office/officeart/2005/8/layout/pList2"/>
    <dgm:cxn modelId="{44736899-242C-4678-AD24-9021B2198858}" type="presParOf" srcId="{0D5D110B-2943-4D12-A69F-BA7416158C9C}" destId="{54EB0B58-B6AE-4AC8-8780-5CA6DADD7872}" srcOrd="0" destOrd="0" presId="urn:microsoft.com/office/officeart/2005/8/layout/pList2"/>
    <dgm:cxn modelId="{1A461367-1015-4C50-A0E2-AF675BCE30D4}" type="presParOf" srcId="{0D5D110B-2943-4D12-A69F-BA7416158C9C}" destId="{D3D0CEFB-E929-47E8-BA2D-C3811E320DEE}" srcOrd="1" destOrd="0" presId="urn:microsoft.com/office/officeart/2005/8/layout/pList2"/>
    <dgm:cxn modelId="{71423D27-AC1C-455F-8565-3C8B8A754DB8}" type="presParOf" srcId="{0D5D110B-2943-4D12-A69F-BA7416158C9C}" destId="{0B35B935-AF8B-4A07-BBED-99CDF9AF0DBA}" srcOrd="2" destOrd="0" presId="urn:microsoft.com/office/officeart/2005/8/layout/pList2"/>
    <dgm:cxn modelId="{AFF49D2F-9751-4FEE-9F9F-635607A810B8}" type="presParOf" srcId="{7A923D36-9ADA-43DF-952F-A81C853051F0}" destId="{3639A0A1-2D0B-4042-BC8B-334C9CB167E3}" srcOrd="3" destOrd="0" presId="urn:microsoft.com/office/officeart/2005/8/layout/pList2"/>
    <dgm:cxn modelId="{A7A22CA1-5B8D-49E1-BC69-0AE543FF7179}" type="presParOf" srcId="{7A923D36-9ADA-43DF-952F-A81C853051F0}" destId="{08C38894-65B8-43B7-8417-28FA3EF9DD43}" srcOrd="4" destOrd="0" presId="urn:microsoft.com/office/officeart/2005/8/layout/pList2"/>
    <dgm:cxn modelId="{8F17B51B-D284-48CE-A725-7461447CA02E}" type="presParOf" srcId="{08C38894-65B8-43B7-8417-28FA3EF9DD43}" destId="{2A56B036-DBFA-4363-8E68-6BDF6787A129}" srcOrd="0" destOrd="0" presId="urn:microsoft.com/office/officeart/2005/8/layout/pList2"/>
    <dgm:cxn modelId="{29A865DD-F96F-48A9-8C46-090883A76222}" type="presParOf" srcId="{08C38894-65B8-43B7-8417-28FA3EF9DD43}" destId="{1B95DD1B-9007-41A6-9192-B030C078B5DA}" srcOrd="1" destOrd="0" presId="urn:microsoft.com/office/officeart/2005/8/layout/pList2"/>
    <dgm:cxn modelId="{6F412B96-62AC-43E4-AEA8-714BDDA35A25}" type="presParOf" srcId="{08C38894-65B8-43B7-8417-28FA3EF9DD43}" destId="{5CD0D4B8-DF3B-4525-BAF4-29E31424731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6E241-EA44-4F0B-9324-57D9434F0F5E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470D9-13F5-44C0-A851-70AE6049904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09BB1-9FB4-4FB1-9EDB-7E1D4AF176EE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Public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accessible to </a:t>
          </a:r>
          <a:r>
            <a:rPr lang="en-US" sz="1600" b="1" kern="1200" dirty="0"/>
            <a:t>all portal groups </a:t>
          </a:r>
          <a:r>
            <a:rPr lang="en-US" sz="1600" kern="1200" dirty="0"/>
            <a:t>and the </a:t>
          </a:r>
          <a:r>
            <a:rPr lang="en-US" sz="1600" b="1" kern="1200" dirty="0"/>
            <a:t>public</a:t>
          </a:r>
          <a:r>
            <a:rPr lang="en-US" sz="1600" kern="1200" dirty="0"/>
            <a:t> </a:t>
          </a:r>
        </a:p>
      </dsp:txBody>
      <dsp:txXfrm rot="10800000">
        <a:off x="237949" y="1828799"/>
        <a:ext cx="1680560" cy="2180130"/>
      </dsp:txXfrm>
    </dsp:sp>
    <dsp:sp modelId="{0B35B935-AF8B-4A07-BBED-99CDF9AF0DBA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0B58-B6AE-4AC8-8780-5CA6DADD7872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678246"/>
            <a:satOff val="-342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Shared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shared between </a:t>
          </a:r>
          <a:r>
            <a:rPr lang="en-US" sz="1600" b="1" kern="1200" dirty="0"/>
            <a:t>ministry portal groups</a:t>
          </a:r>
          <a:r>
            <a:rPr lang="en-US" sz="1600" kern="1200" dirty="0"/>
            <a:t>, but not with the public</a:t>
          </a:r>
        </a:p>
      </dsp:txBody>
      <dsp:txXfrm rot="10800000">
        <a:off x="2207720" y="1828799"/>
        <a:ext cx="1680560" cy="2180130"/>
      </dsp:txXfrm>
    </dsp:sp>
    <dsp:sp modelId="{5CD0D4B8-DF3B-4525-BAF4-29E31424731B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6B036-DBFA-4363-8E68-6BDF6787A129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9356491"/>
            <a:satOff val="-6853"/>
            <a:lumOff val="-1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Private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for </a:t>
          </a:r>
          <a:r>
            <a:rPr lang="en-US" sz="1600" b="1" kern="1200" dirty="0"/>
            <a:t>internal use</a:t>
          </a:r>
          <a:r>
            <a:rPr lang="en-US" sz="1600" kern="1200" dirty="0"/>
            <a:t>, only accessible within a </a:t>
          </a:r>
          <a:r>
            <a:rPr lang="en-US" sz="1600" b="1" kern="1200" dirty="0"/>
            <a:t>single portal group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E47313-E683-2B40-9EDB-D6D75C802D64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20E469-AA72-4F44-8C25-14905BDC7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FAA32B-A102-5143-AF5F-CAFA926AB647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7D2ECC-9605-BA4C-B11C-F9E0248E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4324A1C4-A41D-D7C1-6A4C-6C078BB66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440" b="-388"/>
          <a:stretch/>
        </p:blipFill>
        <p:spPr>
          <a:xfrm>
            <a:off x="0" y="-41104"/>
            <a:ext cx="12192000" cy="376832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71650" y="5049809"/>
            <a:ext cx="86375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316369"/>
            <a:ext cx="8637073" cy="2541431"/>
          </a:xfrm>
        </p:spPr>
        <p:txBody>
          <a:bodyPr bIns="0"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528175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844647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AE60C-9469-E545-9CCF-884146D162FF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843059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2312959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3CF4-A2B4-9B4C-B1A4-72055ECF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 descr="Image result for sprep logo">
            <a:extLst>
              <a:ext uri="{FF2B5EF4-FFF2-40B4-BE49-F238E27FC236}">
                <a16:creationId xmlns:a16="http://schemas.microsoft.com/office/drawing/2014/main" id="{FE491497-C3F5-26E6-706D-9D336AE08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517809"/>
            <a:ext cx="2406638" cy="9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691CA5DC-1C43-8F1C-FDB8-1513F1B16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252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206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84288" y="265747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508C-9E88-D847-BCC7-916B93CE5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27CF8105-4C43-DC4A-8D9C-ED3100BBD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2099-2ABC-734A-9352-5E7D28EFC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1316"/>
          </a:xfrm>
          <a:prstGeom prst="rect">
            <a:avLst/>
          </a:prstGeom>
        </p:spPr>
      </p:pic>
      <p:pic>
        <p:nvPicPr>
          <p:cNvPr id="5" name="Picture 4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B6AA1003-5DDC-9017-D9C1-4861EE3F8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46075" y="-432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5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461500" y="1520825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CE48-C0E1-F547-991C-AB7AA812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6A61A633-28FE-5743-9B33-FE5C14A4B6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2D2A9-FD2F-F04D-B62E-9407E7C1E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1316"/>
          </a:xfrm>
          <a:prstGeom prst="rect">
            <a:avLst/>
          </a:prstGeom>
        </p:spPr>
      </p:pic>
      <p:pic>
        <p:nvPicPr>
          <p:cNvPr id="5" name="Picture 4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65D438A4-6CF4-2D12-29C8-612700AFC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35511" y="-75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0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F307-EEFE-2443-9B6C-E5F4F5AC0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4" descr="Image result for sprep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69258" y="1165225"/>
            <a:ext cx="10272252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9258" y="231888"/>
            <a:ext cx="10272252" cy="59804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1F31C618-31F3-550F-99FF-9951E5C7D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38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87463" y="2892425"/>
            <a:ext cx="101535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763109"/>
            <a:ext cx="10149078" cy="1049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974322"/>
            <a:ext cx="10149078" cy="345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1950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6E57-1B39-654F-9ADC-71DB155A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016B15EF-8DF8-4545-B8A0-D4AAEB44EB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98A0271F-EA01-DBF8-C615-10B25A3B2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-432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657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3223-319B-8040-B4AA-0DF833A5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 descr="Image result for sprep logo">
            <a:extLst>
              <a:ext uri="{FF2B5EF4-FFF2-40B4-BE49-F238E27FC236}">
                <a16:creationId xmlns:a16="http://schemas.microsoft.com/office/drawing/2014/main" id="{CCAD09AF-AF66-0644-9B9E-28CADA37B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6E3-3AE6-9744-8054-284E34233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5" name="Picture 4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DF8CCB2B-A814-1AF4-8A96-FDA7012E1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4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3813" y="235902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8DFB-2A04-CB47-A316-831E97DF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4" descr="Image result for sprep logo">
            <a:extLst>
              <a:ext uri="{FF2B5EF4-FFF2-40B4-BE49-F238E27FC236}">
                <a16:creationId xmlns:a16="http://schemas.microsoft.com/office/drawing/2014/main" id="{1BF30270-C58A-CC48-B624-E385E07D0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44A35-9F8E-6244-8AD3-31C4FCCFEC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6" name="Picture 5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ED962D07-09E2-56E2-7618-1E744A09F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8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1275" y="2551113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D89F-532B-6347-A2FB-BAE34AC0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4" descr="Image result for sprep logo">
            <a:extLst>
              <a:ext uri="{FF2B5EF4-FFF2-40B4-BE49-F238E27FC236}">
                <a16:creationId xmlns:a16="http://schemas.microsoft.com/office/drawing/2014/main" id="{8F80C8B9-1D18-5141-A907-B598FFE68A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2909A-2C71-4345-BB47-545D3E2E3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8" name="Picture 7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3A76563E-D3FC-6207-8588-1626744B0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8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2225" y="2560638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74DC-830D-474D-B9DA-5C4A432A8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4" descr="Image result for sprep logo">
            <a:extLst>
              <a:ext uri="{FF2B5EF4-FFF2-40B4-BE49-F238E27FC236}">
                <a16:creationId xmlns:a16="http://schemas.microsoft.com/office/drawing/2014/main" id="{2212D36E-6CA0-3348-8184-975A1444DF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24C83-37B4-F04D-89AF-DA5161B26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4" name="Picture 3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AC90BF48-4D42-8B2A-98F2-05B4F2FDF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225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6988" y="3917950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C303-F46B-3543-8BF2-F9910688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4" descr="Image result for sprep logo">
            <a:extLst>
              <a:ext uri="{FF2B5EF4-FFF2-40B4-BE49-F238E27FC236}">
                <a16:creationId xmlns:a16="http://schemas.microsoft.com/office/drawing/2014/main" id="{5B67D4EE-D1A6-5B4E-A041-38727C65B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9420D-292B-E546-97D2-D2112561A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6" name="Picture 5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319D9305-5737-48D7-350C-2C0C9CE28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261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7363" y="3370263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252F9F6-6827-574A-8B6A-BCD2A5D02258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CDFD-3EBD-4543-A0D3-D456903F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Image result for sprep logo">
            <a:extLst>
              <a:ext uri="{FF2B5EF4-FFF2-40B4-BE49-F238E27FC236}">
                <a16:creationId xmlns:a16="http://schemas.microsoft.com/office/drawing/2014/main" id="{C9507AF7-150D-0246-8166-7C00EB989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6093478"/>
            <a:ext cx="1291426" cy="5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15C3D-A9A8-1840-B071-A3F69FDE37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  <p:pic>
        <p:nvPicPr>
          <p:cNvPr id="6" name="Picture 5" descr="A green and white background with text&#10;&#10;Description automatically generated">
            <a:extLst>
              <a:ext uri="{FF2B5EF4-FFF2-40B4-BE49-F238E27FC236}">
                <a16:creationId xmlns:a16="http://schemas.microsoft.com/office/drawing/2014/main" id="{0568204C-75EA-05D3-B654-692C5DED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421" r="219" b="95268"/>
          <a:stretch/>
        </p:blipFill>
        <p:spPr bwMode="auto">
          <a:xfrm>
            <a:off x="-71021" y="6716684"/>
            <a:ext cx="12263021" cy="141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7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5F0A44-B135-5B42-9FB1-725CFCA6855F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B84E5BC-4661-D947-ABB7-6C70FDC30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ataflow-2-V4_fin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06" y="4965700"/>
            <a:ext cx="8637588" cy="97790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/>
              <a:t>Solomon Islands Environment Data Portal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64467E-E613-445E-8FCB-BC143F0A6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209391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Importance of Data for Informed Decision Making</a:t>
            </a:r>
            <a:br>
              <a:rPr lang="en-US" sz="4000" b="1" dirty="0"/>
            </a:br>
            <a:endParaRPr lang="en-GB" sz="4000" b="1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A7073-A2EE-3358-BE5D-1CFF7DF4AD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Pacific Data Ecosystem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B8EA9-2550-EE5B-0E78-BE45A26B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1064732"/>
            <a:ext cx="8710367" cy="48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DD65E-45B9-48BA-90E4-1AAD976F2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67B9D-3BD5-5E5B-9BA4-E33D4462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" y="80890"/>
            <a:ext cx="11317777" cy="57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4FF65-D7FD-6487-4EBC-45F31E552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258" y="231888"/>
            <a:ext cx="11122742" cy="598046"/>
          </a:xfrm>
        </p:spPr>
        <p:txBody>
          <a:bodyPr/>
          <a:lstStyle/>
          <a:p>
            <a:r>
              <a:rPr lang="en-US" dirty="0"/>
              <a:t>Introduction to the Solomon Islands Environment Data Portal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C7706-EFE7-7F56-D582-39E90BF0250F}"/>
              </a:ext>
            </a:extLst>
          </p:cNvPr>
          <p:cNvSpPr txBox="1"/>
          <p:nvPr/>
        </p:nvSpPr>
        <p:spPr>
          <a:xfrm>
            <a:off x="1371600" y="57404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https://solomonislands-data.sprep.org/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2EF72D-1ED7-AC4C-28A7-DE25BE13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000125"/>
            <a:ext cx="11201400" cy="4562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1098871-29FE-43D8-ED6C-3BC2EAC27347}"/>
              </a:ext>
            </a:extLst>
          </p:cNvPr>
          <p:cNvSpPr/>
          <p:nvPr/>
        </p:nvSpPr>
        <p:spPr>
          <a:xfrm>
            <a:off x="10220548" y="829934"/>
            <a:ext cx="1501552" cy="8210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AD177-C108-15FA-C720-9D6FA66F120E}"/>
              </a:ext>
            </a:extLst>
          </p:cNvPr>
          <p:cNvSpPr txBox="1"/>
          <p:nvPr/>
        </p:nvSpPr>
        <p:spPr>
          <a:xfrm>
            <a:off x="7089578" y="2026224"/>
            <a:ext cx="13087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27B4C-8411-1441-BF16-434ABDD2F364}"/>
              </a:ext>
            </a:extLst>
          </p:cNvPr>
          <p:cNvSpPr txBox="1"/>
          <p:nvPr/>
        </p:nvSpPr>
        <p:spPr>
          <a:xfrm>
            <a:off x="2047678" y="3244334"/>
            <a:ext cx="13087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558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527B7-794E-7EB0-3C91-5B223A8D6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Portal Building Block: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D7908-C493-39BB-37FA-30C95312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31" y="1039269"/>
            <a:ext cx="8770937" cy="47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7F3C7-60C0-0EB5-C7B6-E6D477C31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2"/>
          <a:stretch/>
        </p:blipFill>
        <p:spPr>
          <a:xfrm>
            <a:off x="2418005" y="757236"/>
            <a:ext cx="9690969" cy="41830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DEFE31-4455-D764-910A-567153010E78}"/>
              </a:ext>
            </a:extLst>
          </p:cNvPr>
          <p:cNvSpPr/>
          <p:nvPr/>
        </p:nvSpPr>
        <p:spPr>
          <a:xfrm>
            <a:off x="2316405" y="757236"/>
            <a:ext cx="1321669" cy="12874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176F4B-81CE-09E4-5BFF-1C38EB3D8A6C}"/>
              </a:ext>
            </a:extLst>
          </p:cNvPr>
          <p:cNvSpPr/>
          <p:nvPr/>
        </p:nvSpPr>
        <p:spPr>
          <a:xfrm>
            <a:off x="3340100" y="3886200"/>
            <a:ext cx="1321669" cy="685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D998D-EDF9-8A44-F498-DA5CCE010A45}"/>
              </a:ext>
            </a:extLst>
          </p:cNvPr>
          <p:cNvSpPr txBox="1"/>
          <p:nvPr/>
        </p:nvSpPr>
        <p:spPr>
          <a:xfrm>
            <a:off x="451326" y="1213404"/>
            <a:ext cx="161877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19D19-AA1D-8F0F-3806-6BC38A66F7AA}"/>
              </a:ext>
            </a:extLst>
          </p:cNvPr>
          <p:cNvSpPr txBox="1"/>
          <p:nvPr/>
        </p:nvSpPr>
        <p:spPr>
          <a:xfrm>
            <a:off x="444270" y="4189302"/>
            <a:ext cx="172743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404579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4307C-DAFB-8A2B-88D7-206F7658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52400"/>
            <a:ext cx="6731000" cy="6384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E6EA3-4EC3-9FEA-4771-70739596E0F1}"/>
              </a:ext>
            </a:extLst>
          </p:cNvPr>
          <p:cNvSpPr txBox="1"/>
          <p:nvPr/>
        </p:nvSpPr>
        <p:spPr>
          <a:xfrm>
            <a:off x="9867900" y="190500"/>
            <a:ext cx="212587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1) ADD DATASET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8FC3D-CD60-B733-CCC6-F0C81857B30D}"/>
              </a:ext>
            </a:extLst>
          </p:cNvPr>
          <p:cNvSpPr txBox="1"/>
          <p:nvPr/>
        </p:nvSpPr>
        <p:spPr>
          <a:xfrm>
            <a:off x="9055100" y="2123545"/>
            <a:ext cx="233680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2) ADD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C795-5031-178E-E61E-3C00E91C4B9E}"/>
              </a:ext>
            </a:extLst>
          </p:cNvPr>
          <p:cNvSpPr txBox="1"/>
          <p:nvPr/>
        </p:nvSpPr>
        <p:spPr>
          <a:xfrm>
            <a:off x="9142281" y="4395901"/>
            <a:ext cx="1827719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3) ADD METADATA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FB5624-82A1-D34F-FA20-8D6C77E35E7F}"/>
              </a:ext>
            </a:extLst>
          </p:cNvPr>
          <p:cNvSpPr/>
          <p:nvPr/>
        </p:nvSpPr>
        <p:spPr>
          <a:xfrm>
            <a:off x="2324100" y="5346700"/>
            <a:ext cx="939800" cy="520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BBCE3-E53D-6ABA-B4C0-AD47910A39B3}"/>
              </a:ext>
            </a:extLst>
          </p:cNvPr>
          <p:cNvSpPr txBox="1"/>
          <p:nvPr/>
        </p:nvSpPr>
        <p:spPr>
          <a:xfrm>
            <a:off x="165099" y="5528846"/>
            <a:ext cx="2071819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LICENSE LEVEL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7DEA31-2E8C-B1AF-A515-4C080389CBB5}"/>
              </a:ext>
            </a:extLst>
          </p:cNvPr>
          <p:cNvCxnSpPr>
            <a:cxnSpLocks/>
          </p:cNvCxnSpPr>
          <p:nvPr/>
        </p:nvCxnSpPr>
        <p:spPr>
          <a:xfrm flipH="1" flipV="1">
            <a:off x="8356600" y="4064000"/>
            <a:ext cx="785681" cy="331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D8CEA3-89CA-B9CD-457A-BEAF9C2A6042}"/>
              </a:ext>
            </a:extLst>
          </p:cNvPr>
          <p:cNvCxnSpPr/>
          <p:nvPr/>
        </p:nvCxnSpPr>
        <p:spPr>
          <a:xfrm flipH="1" flipV="1">
            <a:off x="5562600" y="1968500"/>
            <a:ext cx="3390900" cy="4319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56556C-7A74-1761-FBDD-481E2C6E18B4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255000" y="359777"/>
            <a:ext cx="161290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7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8D9DD2-9483-4F3A-609B-FC7D8FBC1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467122"/>
              </p:ext>
            </p:extLst>
          </p:nvPr>
        </p:nvGraphicFramePr>
        <p:xfrm>
          <a:off x="29746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5ADEA-D22E-FC5F-FA72-476828A38F0D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69975" y="231775"/>
            <a:ext cx="10271125" cy="59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License levels</a:t>
            </a:r>
          </a:p>
        </p:txBody>
      </p:sp>
    </p:spTree>
    <p:extLst>
      <p:ext uri="{BB962C8B-B14F-4D97-AF65-F5344CB8AC3E}">
        <p14:creationId xmlns:p14="http://schemas.microsoft.com/office/powerpoint/2010/main" val="11160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5E213-5057-F10E-678D-53612DB7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47" y="195020"/>
            <a:ext cx="9134573" cy="62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D8FBC-980C-D8BD-096E-27F8FAAD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11" y="231888"/>
            <a:ext cx="9814386" cy="6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E515-6838-0272-CC08-F9561F1CDB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b="1" dirty="0"/>
              <a:t>What type of data can you upload?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portal supports many file types, including: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csv, html,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xls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json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xlsx, doc, docx,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rdf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txt, jpg,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png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gif, tiff, pdf,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odf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odt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tsv</a:t>
            </a:r>
            <a:r>
              <a:rPr lang="en-AU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geojson and xml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928FF-BE6F-1FB1-A7B5-4340817A3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06" y="4072301"/>
            <a:ext cx="8096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3E9A84-023E-6937-CA63-789B20D192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075" y="4831119"/>
            <a:ext cx="10272252" cy="4351338"/>
          </a:xfrm>
        </p:spPr>
        <p:txBody>
          <a:bodyPr/>
          <a:lstStyle/>
          <a:p>
            <a:r>
              <a:rPr lang="en-US" altLang="en-US" i="1" dirty="0"/>
              <a:t>“… without information, things are done arbitrarily and one becomes unsure of whether a policy or program will fail or succeed. If we allow our policies to be guided by empirical facts and data, there will be a noticeable change in the impact of what we do.”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A group of men standing outside&#10;&#10;Description automatically generated">
            <a:extLst>
              <a:ext uri="{FF2B5EF4-FFF2-40B4-BE49-F238E27FC236}">
                <a16:creationId xmlns:a16="http://schemas.microsoft.com/office/drawing/2014/main" id="{4C5366C4-E4C0-318B-0795-37443F68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2" y="824904"/>
            <a:ext cx="4909018" cy="380960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2D175FB-3B6F-1425-82D7-C8CBC0E05FE6}"/>
              </a:ext>
            </a:extLst>
          </p:cNvPr>
          <p:cNvSpPr txBox="1">
            <a:spLocks/>
          </p:cNvSpPr>
          <p:nvPr/>
        </p:nvSpPr>
        <p:spPr bwMode="auto">
          <a:xfrm>
            <a:off x="6010510" y="1042391"/>
            <a:ext cx="568030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Definition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Environmental data encompasses information related to various aspects of the environment, including air quality, water resources, biodiversity, climate patterns, and more.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Importance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Environmental data serves as a critical tool for understanding, monitoring, and managing impacts on the environment.</a:t>
            </a:r>
          </a:p>
          <a:p>
            <a:pPr marL="0" indent="0">
              <a:buFont typeface="Arial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526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7E6651-3C9D-B2A6-07B5-55C610782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748" y="1584325"/>
            <a:ext cx="102722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 address :  https://solomonislands-data.sprep.org/</a:t>
            </a:r>
          </a:p>
          <a:p>
            <a:pPr marL="457200" indent="-457200">
              <a:buAutoNum type="arabicPeriod"/>
            </a:pPr>
            <a:r>
              <a:rPr lang="en-US" dirty="0"/>
              <a:t>Top right Corner - please login using your email and the following password: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solomonIslandsPortal24!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0D127-8794-3C62-9668-55DF79751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ONLINE PORTAL SESSION/DEMO: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127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B7C5-4BDE-7A5B-0938-A478714771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GOOD DATA PRACTICES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01BE7-8FF2-361D-CC9A-0B6E80735D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69975" y="1165225"/>
            <a:ext cx="10271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800" b="1" dirty="0"/>
              <a:t>Avoid double data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Check the portal to see if the same dataset has already been uploaded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Do a quick search by using keywords</a:t>
            </a:r>
            <a:endParaRPr lang="en-AU" dirty="0">
              <a:latin typeface="Sö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Maybe your new data </a:t>
            </a:r>
            <a:r>
              <a:rPr lang="en-AU" b="1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 is best placed under an existing </a:t>
            </a:r>
            <a:r>
              <a:rPr lang="en-AU" b="1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2000" u="sng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are uploading a new version of the same data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found a report that provides background information on raw data in Excel already uploaded to the portal.</a:t>
            </a:r>
            <a:endParaRPr lang="en-AU" sz="2000" dirty="0">
              <a:latin typeface="Sö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49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A7D77-C813-E9F7-2D56-DAD5B0D9C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458" y="1406525"/>
            <a:ext cx="6576142" cy="30003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grouping your data resources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Group different resources under one dataset, when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Be aware of not grouping too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Only group resources when they are </a:t>
            </a:r>
            <a:r>
              <a:rPr lang="en-AU" b="1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strongly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Avoid that other users are not able to find your data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example of grouping different resources : 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4382D-682F-8E4B-B944-0367057814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D0A1E-915A-1443-4666-88D7ED718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6442" y="2016124"/>
            <a:ext cx="5626100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15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6EE7C-5F0D-7DD9-4178-F1CDBB6C3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b="1" dirty="0"/>
              <a:t>Metadata are crucial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It is not mandatory, but really good practice to take the time to add additional data about the dataset.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O</a:t>
            </a:r>
            <a:r>
              <a:rPr lang="en-AU" dirty="0">
                <a:latin typeface="Söhne"/>
                <a:ea typeface="Calibri" panose="020F0502020204030204" pitchFamily="34" charset="0"/>
                <a:cs typeface="Times New Roman" panose="02020603050405020304" pitchFamily="18" charset="0"/>
              </a:rPr>
              <a:t>ther users will know who can be contacted, when the dataset was collected, what to be aware of when using the dataset etc.</a:t>
            </a:r>
            <a:endParaRPr lang="en-US" dirty="0">
              <a:latin typeface="Sö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9A67B-9363-428B-42FF-F7B4C431C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08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A5224-0436-E7FE-E8F5-061055ACD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IMPORTANCE OF DATA IN DECISION MAKING</a:t>
            </a:r>
            <a:endParaRPr lang="en-A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CE1752-9B51-AE2B-3092-81729A04B2E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01600" y="1839774"/>
            <a:ext cx="5994400" cy="35086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b="1" dirty="0">
                <a:solidFill>
                  <a:srgbClr val="0D0D0D"/>
                </a:solidFill>
                <a:latin typeface="Söhne"/>
              </a:rPr>
              <a:t>Data-Driven Decisions</a:t>
            </a:r>
            <a:r>
              <a:rPr lang="en-US" altLang="en-US" dirty="0">
                <a:solidFill>
                  <a:srgbClr val="0D0D0D"/>
                </a:solidFill>
                <a:latin typeface="Söhne"/>
              </a:rPr>
              <a:t>: Utilizing environmental data enables evidence-based decision-making processes.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D0D0D"/>
              </a:solidFill>
              <a:latin typeface="Söhne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b="1" dirty="0">
                <a:solidFill>
                  <a:srgbClr val="0D0D0D"/>
                </a:solidFill>
                <a:latin typeface="Söhne"/>
              </a:rPr>
              <a:t>Risk Assessment</a:t>
            </a:r>
            <a:r>
              <a:rPr lang="en-US" altLang="en-US" dirty="0">
                <a:solidFill>
                  <a:srgbClr val="0D0D0D"/>
                </a:solidFill>
                <a:latin typeface="Söhne"/>
              </a:rPr>
              <a:t>: Environmental data helps assess potential environmental risks and develop mitigation strategies.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D0D0D"/>
              </a:solidFill>
              <a:latin typeface="Söhne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b="1" dirty="0">
                <a:solidFill>
                  <a:srgbClr val="0D0D0D"/>
                </a:solidFill>
                <a:latin typeface="Söhne"/>
              </a:rPr>
              <a:t>Long-Term Planning</a:t>
            </a:r>
            <a:r>
              <a:rPr lang="en-US" altLang="en-US" dirty="0">
                <a:solidFill>
                  <a:srgbClr val="0D0D0D"/>
                </a:solidFill>
                <a:latin typeface="Söhne"/>
              </a:rPr>
              <a:t>: Data provides insights for long-term environmental planning and sustainability initiatives.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collage of people standing and reading&#10;&#10;Description automatically generated">
            <a:extLst>
              <a:ext uri="{FF2B5EF4-FFF2-40B4-BE49-F238E27FC236}">
                <a16:creationId xmlns:a16="http://schemas.microsoft.com/office/drawing/2014/main" id="{80BB032F-D77C-CFC6-AB04-34E08FB24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84" y="1393389"/>
            <a:ext cx="6253316" cy="36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Regional Challenges</a:t>
            </a:r>
            <a:endParaRPr lang="en-AU" dirty="0"/>
          </a:p>
        </p:txBody>
      </p:sp>
      <p:pic>
        <p:nvPicPr>
          <p:cNvPr id="4" name="Picture 3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048CCD9C-E0AA-30B1-3DAE-6E24378C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8" y="922333"/>
            <a:ext cx="9099523" cy="352810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354764-16EA-31F2-E0E7-060697FB6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9675" y="4682331"/>
            <a:ext cx="10271125" cy="435133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ptos Light" panose="020F0502020204030204" pitchFamily="34" charset="0"/>
              </a:rPr>
              <a:t>L</a:t>
            </a:r>
            <a:r>
              <a:rPr lang="en-US" sz="1600" b="0" i="0" dirty="0">
                <a:effectLst/>
                <a:latin typeface="Aptos Light" panose="020F0502020204030204" pitchFamily="34" charset="0"/>
              </a:rPr>
              <a:t>ack of data as evidence of the environmental resources, trends and drivers of environmental change</a:t>
            </a:r>
          </a:p>
          <a:p>
            <a:r>
              <a:rPr lang="en-US" sz="1600" dirty="0">
                <a:latin typeface="Aptos Light" panose="020F0502020204030204" pitchFamily="34" charset="0"/>
              </a:rPr>
              <a:t>The need for standard procedures for collecting and aggregating relevant data</a:t>
            </a:r>
          </a:p>
          <a:p>
            <a:r>
              <a:rPr lang="en-US" sz="1600" dirty="0">
                <a:latin typeface="Aptos Light" panose="020F0502020204030204" pitchFamily="34" charset="0"/>
              </a:rPr>
              <a:t>Lack of timely access to available information by those who need it and for sound and informed decision making</a:t>
            </a:r>
            <a:endParaRPr lang="en-AU" sz="1600" dirty="0">
              <a:latin typeface="Aptos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7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Existing Tools for Solomon Islands : Data Portal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1F89C-B855-AE7A-1308-73B35A55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25" y="965200"/>
            <a:ext cx="8959613" cy="48546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C10FE9A-3754-F89A-75B9-7F86524A86EB}"/>
              </a:ext>
            </a:extLst>
          </p:cNvPr>
          <p:cNvSpPr/>
          <p:nvPr/>
        </p:nvSpPr>
        <p:spPr>
          <a:xfrm>
            <a:off x="1816100" y="829934"/>
            <a:ext cx="5168900" cy="2599066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91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0BEEE3-2087-C111-C544-F0891DE742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6600" y="1165225"/>
            <a:ext cx="3632200" cy="4351338"/>
          </a:xfrm>
        </p:spPr>
        <p:txBody>
          <a:bodyPr/>
          <a:lstStyle/>
          <a:p>
            <a:r>
              <a:rPr lang="en-US" dirty="0">
                <a:latin typeface="Söhne"/>
              </a:rPr>
              <a:t>Repository where data is stored (online database)</a:t>
            </a:r>
          </a:p>
          <a:p>
            <a:r>
              <a:rPr lang="en-US" dirty="0">
                <a:latin typeface="Söhne"/>
              </a:rPr>
              <a:t>Publishing platform</a:t>
            </a:r>
          </a:p>
          <a:p>
            <a:r>
              <a:rPr lang="en-US" dirty="0">
                <a:latin typeface="Söhne"/>
              </a:rPr>
              <a:t>Data sharing platform on different levels (public/shared/private)</a:t>
            </a:r>
          </a:p>
          <a:p>
            <a:r>
              <a:rPr lang="en-US" dirty="0">
                <a:latin typeface="Söhne"/>
              </a:rPr>
              <a:t>Open-source tool (DKAN)</a:t>
            </a:r>
          </a:p>
          <a:p>
            <a:r>
              <a:rPr lang="en-US" dirty="0">
                <a:latin typeface="Söhne"/>
              </a:rPr>
              <a:t>Cloud or in country hosting</a:t>
            </a:r>
            <a:endParaRPr lang="en-AU" dirty="0">
              <a:latin typeface="Söhn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45876-05C3-8F0E-0DDC-3BAF016897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Network of Environment Data Portals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1A7D6-F2DC-B851-AD9C-479201A9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029481"/>
            <a:ext cx="7874000" cy="47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CE75B-F772-4460-15ED-2B8C63CD5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09"/>
          <a:stretch/>
        </p:blipFill>
        <p:spPr>
          <a:xfrm>
            <a:off x="1219199" y="108176"/>
            <a:ext cx="8576903" cy="61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6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DEE8-FE93-99BF-A938-A5E42AE29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Pacific Environment Portal – https://pacific-data.sprep.org/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9FB49-B8A4-FA43-6BC5-F111FFF6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3" y="1377186"/>
            <a:ext cx="11580137" cy="4693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A267E6-FB5E-AF9C-7800-DABEAEA9CB07}"/>
              </a:ext>
            </a:extLst>
          </p:cNvPr>
          <p:cNvSpPr txBox="1"/>
          <p:nvPr/>
        </p:nvSpPr>
        <p:spPr>
          <a:xfrm>
            <a:off x="8398367" y="2048162"/>
            <a:ext cx="13087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9932D9-2EF7-F6F1-E4AC-E48495249971}"/>
              </a:ext>
            </a:extLst>
          </p:cNvPr>
          <p:cNvSpPr/>
          <p:nvPr/>
        </p:nvSpPr>
        <p:spPr>
          <a:xfrm>
            <a:off x="10677748" y="1192520"/>
            <a:ext cx="1171352" cy="59804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AF2B0545-F2C8-F578-6A85-5008A9ED5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4" b="6259"/>
          <a:stretch/>
        </p:blipFill>
        <p:spPr>
          <a:xfrm>
            <a:off x="355600" y="204687"/>
            <a:ext cx="5181600" cy="644862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979CB7-2CD0-36B3-C441-D09EBDCC5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5801" y="618331"/>
            <a:ext cx="5943600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Söhne"/>
              </a:rPr>
              <a:t>Making data discoverable  </a:t>
            </a:r>
            <a:r>
              <a:rPr lang="en-US" dirty="0">
                <a:latin typeface="Söhne"/>
              </a:rPr>
              <a:t>- P</a:t>
            </a:r>
            <a:r>
              <a:rPr lang="en-US" b="0" i="0" dirty="0">
                <a:effectLst/>
                <a:latin typeface="Söhne"/>
              </a:rPr>
              <a:t>roviding the infrastructure </a:t>
            </a:r>
            <a:r>
              <a:rPr lang="en-US" b="0" i="1" dirty="0">
                <a:effectLst/>
                <a:latin typeface="Söhne"/>
              </a:rPr>
              <a:t>and</a:t>
            </a:r>
            <a:r>
              <a:rPr lang="en-US" b="0" i="0" dirty="0">
                <a:effectLst/>
                <a:latin typeface="Söhne"/>
              </a:rPr>
              <a:t> process for reliable, cross-system metadata management and access</a:t>
            </a:r>
          </a:p>
          <a:p>
            <a:r>
              <a:rPr lang="en-US" b="1" dirty="0">
                <a:latin typeface="Söhne"/>
              </a:rPr>
              <a:t>Making data accessible  </a:t>
            </a:r>
            <a:r>
              <a:rPr lang="en-US" dirty="0">
                <a:latin typeface="Söhne"/>
              </a:rPr>
              <a:t>- </a:t>
            </a:r>
            <a:r>
              <a:rPr lang="en-US" b="0" i="0" dirty="0">
                <a:effectLst/>
                <a:latin typeface="Söhne"/>
              </a:rPr>
              <a:t>make data easily and quickly accessible to technical and non-technical users</a:t>
            </a:r>
          </a:p>
          <a:p>
            <a:r>
              <a:rPr lang="en-US" b="1" dirty="0">
                <a:latin typeface="Söhne"/>
              </a:rPr>
              <a:t>Making data reliable </a:t>
            </a:r>
            <a:endParaRPr lang="en-AU" b="1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410589957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SPREP">
      <a:dk1>
        <a:srgbClr val="000000"/>
      </a:dk1>
      <a:lt1>
        <a:srgbClr val="FFFFFF"/>
      </a:lt1>
      <a:dk2>
        <a:srgbClr val="0054A8"/>
      </a:dk2>
      <a:lt2>
        <a:srgbClr val="E7E6E6"/>
      </a:lt2>
      <a:accent1>
        <a:srgbClr val="0054A3"/>
      </a:accent1>
      <a:accent2>
        <a:srgbClr val="008081"/>
      </a:accent2>
      <a:accent3>
        <a:srgbClr val="E25C48"/>
      </a:accent3>
      <a:accent4>
        <a:srgbClr val="BD2771"/>
      </a:accent4>
      <a:accent5>
        <a:srgbClr val="45CAA7"/>
      </a:accent5>
      <a:accent6>
        <a:srgbClr val="70AD47"/>
      </a:accent6>
      <a:hlink>
        <a:srgbClr val="F1B643"/>
      </a:hlink>
      <a:folHlink>
        <a:srgbClr val="77D016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C PowerPoint Presentation General 2018-Template.pot" id="{CB7023E7-A1D3-8D4D-B3D2-0780D789CC01}" vid="{97A6A182-5F2E-5C4B-AC7F-B55E16D30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8FD81601BD3498BD1DAF29FB6A794" ma:contentTypeVersion="4" ma:contentTypeDescription="Create a new document." ma:contentTypeScope="" ma:versionID="f52f2debee97bdd7cc9063fab655c52f">
  <xsd:schema xmlns:xsd="http://www.w3.org/2001/XMLSchema" xmlns:xs="http://www.w3.org/2001/XMLSchema" xmlns:p="http://schemas.microsoft.com/office/2006/metadata/properties" xmlns:ns1="http://schemas.microsoft.com/sharepoint/v3" xmlns:ns2="a6acfc2c-56c5-486c-9fe1-3d9ad76934b8" targetNamespace="http://schemas.microsoft.com/office/2006/metadata/properties" ma:root="true" ma:fieldsID="30739a52007422c493b31cab96acf3e5" ns1:_="" ns2:_="">
    <xsd:import namespace="http://schemas.microsoft.com/sharepoint/v3"/>
    <xsd:import namespace="a6acfc2c-56c5-486c-9fe1-3d9ad76934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cfc2c-56c5-486c-9fe1-3d9ad7693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EAB03-E4D1-43E2-8DF6-F39C2AB7F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acfc2c-56c5-486c-9fe1-3d9ad7693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ECB37-E8A8-4704-9AC5-5E7EF91A5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SPC PowerPoint Presentation General 2018-Template.pot</Template>
  <TotalTime>1602</TotalTime>
  <Words>644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Light</vt:lpstr>
      <vt:lpstr>Arial</vt:lpstr>
      <vt:lpstr>Calibri</vt:lpstr>
      <vt:lpstr>Calibri Light</vt:lpstr>
      <vt:lpstr>Gill Sans MT</vt:lpstr>
      <vt:lpstr>Söhne</vt:lpstr>
      <vt:lpstr>Wingdings</vt:lpstr>
      <vt:lpstr>SPC 2018</vt:lpstr>
      <vt:lpstr>Importance of Data for Informed Decision Making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 Alliance Plus Scaling Up Pacific Adaptation GCCA+ SUPA ENV/2017/40482</dc:title>
  <dc:creator>Local Administrator</dc:creator>
  <cp:lastModifiedBy>Lagi Reupena</cp:lastModifiedBy>
  <cp:revision>35</cp:revision>
  <dcterms:created xsi:type="dcterms:W3CDTF">2018-01-22T02:58:38Z</dcterms:created>
  <dcterms:modified xsi:type="dcterms:W3CDTF">2024-03-19T02:17:07Z</dcterms:modified>
</cp:coreProperties>
</file>